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2"/>
  </p:notesMasterIdLst>
  <p:handoutMasterIdLst>
    <p:handoutMasterId r:id="rId33"/>
  </p:handoutMasterIdLst>
  <p:sldIdLst>
    <p:sldId id="256" r:id="rId2"/>
    <p:sldId id="300" r:id="rId3"/>
    <p:sldId id="347" r:id="rId4"/>
    <p:sldId id="343" r:id="rId5"/>
    <p:sldId id="344" r:id="rId6"/>
    <p:sldId id="278" r:id="rId7"/>
    <p:sldId id="279" r:id="rId8"/>
    <p:sldId id="352" r:id="rId9"/>
    <p:sldId id="353" r:id="rId10"/>
    <p:sldId id="280" r:id="rId11"/>
    <p:sldId id="345" r:id="rId12"/>
    <p:sldId id="282" r:id="rId13"/>
    <p:sldId id="351" r:id="rId14"/>
    <p:sldId id="346" r:id="rId15"/>
    <p:sldId id="349" r:id="rId16"/>
    <p:sldId id="350" r:id="rId17"/>
    <p:sldId id="348" r:id="rId18"/>
    <p:sldId id="283" r:id="rId19"/>
    <p:sldId id="288" r:id="rId20"/>
    <p:sldId id="356" r:id="rId21"/>
    <p:sldId id="355" r:id="rId22"/>
    <p:sldId id="287" r:id="rId23"/>
    <p:sldId id="291" r:id="rId24"/>
    <p:sldId id="306" r:id="rId25"/>
    <p:sldId id="357" r:id="rId26"/>
    <p:sldId id="358" r:id="rId27"/>
    <p:sldId id="318" r:id="rId28"/>
    <p:sldId id="359" r:id="rId29"/>
    <p:sldId id="360" r:id="rId30"/>
    <p:sldId id="342" r:id="rId3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84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25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Os</a:t>
            </a:r>
            <a:r>
              <a:rPr lang="en-US" baseline="0" dirty="0" smtClean="0"/>
              <a:t> 3 </a:t>
            </a:r>
            <a:r>
              <a:rPr lang="en-US" baseline="0" dirty="0" err="1" smtClean="0"/>
              <a:t>Estados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França</a:t>
            </a:r>
            <a:r>
              <a:rPr lang="en-US" baseline="0" dirty="0" smtClean="0"/>
              <a:t>  </a:t>
            </a:r>
            <a:r>
              <a:rPr lang="en-US" baseline="0" dirty="0" err="1" smtClean="0"/>
              <a:t>pré-revolucionária</a:t>
            </a:r>
            <a:endParaRPr lang="en-US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Vendas</c:v>
                </c:pt>
              </c:strCache>
            </c:strRef>
          </c:tx>
          <c:dLbls>
            <c:dLbl>
              <c:idx val="1"/>
              <c:layout>
                <c:manualLayout>
                  <c:x val="-0.24952516741482084"/>
                  <c:y val="0.12909693491703372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0.1527118748006967"/>
                  <c:y val="4.9991325236887769E-2"/>
                </c:manualLayout>
              </c:layout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Plan1!$A$2:$A$5</c:f>
              <c:strCache>
                <c:ptCount val="3"/>
                <c:pt idx="0">
                  <c:v>Povo</c:v>
                </c:pt>
                <c:pt idx="1">
                  <c:v>Nobreza</c:v>
                </c:pt>
                <c:pt idx="2">
                  <c:v>Clero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97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E9C80-2AE1-4067-8FB0-E9B8E9A37A4E}" type="datetimeFigureOut">
              <a:rPr lang="pt-BR" smtClean="0"/>
              <a:pPr/>
              <a:t>01/10/2014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F98A4D-2D05-4D73-BACF-EB7402F491D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901FC-826F-4C8D-80A3-304ED3945E13}" type="datetimeFigureOut">
              <a:rPr lang="pt-BR" smtClean="0"/>
              <a:pPr/>
              <a:t>01/10/2014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E72AE2-C8DA-4813-B452-4E122927077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1A7416B-0389-45F1-8D07-F8EF9F03665F}" type="datetimeFigureOut">
              <a:rPr lang="pt-BR" smtClean="0"/>
              <a:pPr/>
              <a:t>01/10/2014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2FD638-F78E-477C-B2B9-ACB4D4F1F18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416B-0389-45F1-8D07-F8EF9F03665F}" type="datetimeFigureOut">
              <a:rPr lang="pt-BR" smtClean="0"/>
              <a:pPr/>
              <a:t>01/10/2014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FD638-F78E-477C-B2B9-ACB4D4F1F18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1A7416B-0389-45F1-8D07-F8EF9F03665F}" type="datetimeFigureOut">
              <a:rPr lang="pt-BR" smtClean="0"/>
              <a:pPr/>
              <a:t>01/10/2014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32FD638-F78E-477C-B2B9-ACB4D4F1F18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416B-0389-45F1-8D07-F8EF9F03665F}" type="datetimeFigureOut">
              <a:rPr lang="pt-BR" smtClean="0"/>
              <a:pPr/>
              <a:t>01/10/2014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32FD638-F78E-477C-B2B9-ACB4D4F1F18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416B-0389-45F1-8D07-F8EF9F03665F}" type="datetimeFigureOut">
              <a:rPr lang="pt-BR" smtClean="0"/>
              <a:pPr/>
              <a:t>01/10/2014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32FD638-F78E-477C-B2B9-ACB4D4F1F18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1A7416B-0389-45F1-8D07-F8EF9F03665F}" type="datetimeFigureOut">
              <a:rPr lang="pt-BR" smtClean="0"/>
              <a:pPr/>
              <a:t>01/10/2014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32FD638-F78E-477C-B2B9-ACB4D4F1F18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1A7416B-0389-45F1-8D07-F8EF9F03665F}" type="datetimeFigureOut">
              <a:rPr lang="pt-BR" smtClean="0"/>
              <a:pPr/>
              <a:t>01/10/2014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32FD638-F78E-477C-B2B9-ACB4D4F1F18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416B-0389-45F1-8D07-F8EF9F03665F}" type="datetimeFigureOut">
              <a:rPr lang="pt-BR" smtClean="0"/>
              <a:pPr/>
              <a:t>01/10/2014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32FD638-F78E-477C-B2B9-ACB4D4F1F18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416B-0389-45F1-8D07-F8EF9F03665F}" type="datetimeFigureOut">
              <a:rPr lang="pt-BR" smtClean="0"/>
              <a:pPr/>
              <a:t>01/10/2014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2FD638-F78E-477C-B2B9-ACB4D4F1F18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416B-0389-45F1-8D07-F8EF9F03665F}" type="datetimeFigureOut">
              <a:rPr lang="pt-BR" smtClean="0"/>
              <a:pPr/>
              <a:t>01/10/2014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32FD638-F78E-477C-B2B9-ACB4D4F1F18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1A7416B-0389-45F1-8D07-F8EF9F03665F}" type="datetimeFigureOut">
              <a:rPr lang="pt-BR" smtClean="0"/>
              <a:pPr/>
              <a:t>01/10/2014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32FD638-F78E-477C-B2B9-ACB4D4F1F18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1A7416B-0389-45F1-8D07-F8EF9F03665F}" type="datetimeFigureOut">
              <a:rPr lang="pt-BR" smtClean="0"/>
              <a:pPr/>
              <a:t>01/10/2014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32FD638-F78E-477C-B2B9-ACB4D4F1F18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07V48Fmu-k" TargetMode="External"/><Relationship Id="rId2" Type="http://schemas.openxmlformats.org/officeDocument/2006/relationships/hyperlink" Target="https://www.youtube.com/watch?v=KhZ9fRxB9As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mailto:maira.zapater@gmail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VOCÊ SABE O QUE SÃO DIREITOS HUMANOS?</a:t>
            </a:r>
            <a:endParaRPr lang="pt-BR" sz="3200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62200" y="6021288"/>
            <a:ext cx="6705600" cy="714549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Curso: Noções de Direitos Humanos – outubro/2014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296974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>
              <a:lnSpc>
                <a:spcPct val="100000"/>
              </a:lnSpc>
              <a:defRPr/>
            </a:pP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Direitos de 1ª geração</a:t>
            </a:r>
            <a:endParaRPr lang="pt-BR" sz="3200" b="1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147" name="Rectangle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FontTx/>
              <a:buChar char="-"/>
            </a:pP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Período: séculos XVII e XVIII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endParaRPr lang="pt-BR" sz="3200" b="1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Lutas sociais: Revoluções Liberais: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endParaRPr lang="pt-BR" sz="3200" b="1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algn="just">
              <a:buFontTx/>
              <a:buChar char="-"/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Revoluções Inglesas (século XVII)</a:t>
            </a:r>
          </a:p>
          <a:p>
            <a:pPr lvl="1" algn="just">
              <a:buFontTx/>
              <a:buChar char="-"/>
            </a:pPr>
            <a:endParaRPr lang="pt-BR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algn="just">
              <a:buFontTx/>
              <a:buChar char="-"/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Revolução Americana (1776)</a:t>
            </a:r>
          </a:p>
          <a:p>
            <a:pPr lvl="1" algn="just">
              <a:buFontTx/>
              <a:buChar char="-"/>
            </a:pPr>
            <a:endParaRPr lang="pt-BR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algn="just">
              <a:buFontTx/>
              <a:buChar char="-"/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Revolução Francesa (1789)</a:t>
            </a:r>
          </a:p>
          <a:p>
            <a:pPr lvl="1" algn="just">
              <a:buFontTx/>
              <a:buChar char="-"/>
            </a:pPr>
            <a:endParaRPr lang="pt-BR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algn="just">
              <a:buFontTx/>
              <a:buChar char="-"/>
            </a:pPr>
            <a:endParaRPr lang="pt-BR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00000"/>
              </a:lnSpc>
              <a:buFontTx/>
              <a:buChar char="-"/>
            </a:pPr>
            <a:endParaRPr lang="pt-BR" sz="3200" b="1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296974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pt-BR" sz="40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Direitos de 1ª geração</a:t>
            </a:r>
            <a:br>
              <a:rPr lang="pt-BR" sz="40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pt-BR" sz="40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Foco: igualdade perante a lei</a:t>
            </a:r>
            <a:br>
              <a:rPr lang="pt-BR" sz="40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pt-BR" sz="4000" b="1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147" name="Rectangle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  <a:buFontTx/>
              <a:buChar char="-"/>
            </a:pP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Direitos demandados: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endParaRPr lang="pt-BR" sz="3200" b="1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00000"/>
              </a:lnSpc>
              <a:buFont typeface="Wingdings 2" pitchFamily="18" charset="2"/>
              <a:buNone/>
            </a:pP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	- Direitos civis: 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ir e vir, direito de não ser morto nem torturado, liberdade religiosa, de expressão e pensamento.</a:t>
            </a:r>
          </a:p>
          <a:p>
            <a:pPr algn="just">
              <a:lnSpc>
                <a:spcPct val="100000"/>
              </a:lnSpc>
              <a:buFont typeface="Wingdings 2" pitchFamily="18" charset="2"/>
              <a:buNone/>
            </a:pPr>
            <a:endParaRPr lang="pt-BR" sz="3200" b="1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00000"/>
              </a:lnSpc>
              <a:buFontTx/>
              <a:buNone/>
            </a:pP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	</a:t>
            </a: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Direitos políticos: 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direito de escolher o governante (votar) e de participar da vida política (ser votado).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Consequências econômicas: </a:t>
            </a:r>
            <a:br>
              <a:rPr lang="pt-BR" sz="28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Revolução Industrial e a igualdade formal</a:t>
            </a:r>
            <a:endParaRPr lang="pt-BR" sz="280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Espaço Reservado para Conteúdo 3" descr="patrão mulheres criança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772816"/>
            <a:ext cx="7704856" cy="4392488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Consequências econômicas: </a:t>
            </a:r>
            <a:br>
              <a:rPr lang="pt-BR" sz="28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Revolução Industrial e a igualdade formal</a:t>
            </a:r>
            <a:endParaRPr lang="pt-BR" sz="280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Espaço Reservado para Conteúdo 3" descr="patrão mulheres criança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772816"/>
            <a:ext cx="7776864" cy="4392488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Consequências econômicas: </a:t>
            </a:r>
            <a:br>
              <a:rPr lang="pt-BR" sz="28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Revolução Industrial e a igualdade formal</a:t>
            </a:r>
            <a:endParaRPr lang="pt-BR" sz="280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195" name="Rectangle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Wingdings 2" pitchFamily="18" charset="2"/>
              <a:buNone/>
            </a:pP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- 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Estado liberal e desenvolvimento da doutrina do </a:t>
            </a:r>
            <a:r>
              <a:rPr lang="pt-BR" sz="3200" i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laissez-faire</a:t>
            </a:r>
            <a:endParaRPr lang="pt-BR" sz="3200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00000"/>
              </a:lnSpc>
              <a:buFont typeface="Wingdings 2" pitchFamily="18" charset="2"/>
              <a:buNone/>
            </a:pPr>
            <a:endParaRPr lang="pt-BR" sz="3200" b="1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None/>
            </a:pP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Igualdade formal e igualdade na contratação</a:t>
            </a:r>
          </a:p>
          <a:p>
            <a:pPr algn="just">
              <a:lnSpc>
                <a:spcPct val="100000"/>
              </a:lnSpc>
              <a:buFont typeface="Wingdings 2" pitchFamily="18" charset="2"/>
              <a:buNone/>
            </a:pPr>
            <a:endParaRPr lang="pt-BR" sz="3200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00000"/>
              </a:lnSpc>
              <a:buFont typeface="Wingdings 2" pitchFamily="18" charset="2"/>
              <a:buNone/>
            </a:pP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Desigualdade  de condições na realidade social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Consequências econômicas: </a:t>
            </a:r>
            <a:br>
              <a:rPr lang="pt-BR" sz="28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Revolução Industrial e a igualdade formal</a:t>
            </a:r>
            <a:endParaRPr lang="pt-BR" sz="280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Espaço Reservado para Conteúdo 3" descr="trabalhador e a máquin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772816"/>
            <a:ext cx="6336704" cy="4104455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Consequências econômicas: </a:t>
            </a:r>
            <a:br>
              <a:rPr lang="pt-BR" sz="28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Revolução Industrial e a igualdade formal</a:t>
            </a:r>
            <a:endParaRPr lang="pt-BR" sz="280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Espaço Reservado para Conteúdo 3" descr="trabalhador e a máquin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772816"/>
            <a:ext cx="7920880" cy="4536504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just">
              <a:defRPr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Direitos de 2ª geração</a:t>
            </a:r>
            <a:endParaRPr lang="pt-BR" sz="280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195" name="Rectangle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  <a:buFontTx/>
              <a:buChar char="-"/>
            </a:pP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Período: séculos XIX e XX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endParaRPr lang="pt-BR" sz="3200" b="1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00000"/>
              </a:lnSpc>
              <a:buNone/>
            </a:pP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Lutas sociais: </a:t>
            </a:r>
          </a:p>
          <a:p>
            <a:pPr algn="just">
              <a:lnSpc>
                <a:spcPct val="100000"/>
              </a:lnSpc>
              <a:buNone/>
            </a:pP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- novos movimentos sociais: trabalhista, feminista.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endParaRPr lang="pt-BR" sz="3200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00000"/>
              </a:lnSpc>
              <a:buFont typeface="Wingdings 2" pitchFamily="18" charset="2"/>
              <a:buNone/>
            </a:pP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As primeiras leis trabalhistas na Inglaterra e EUA foram os primeiros documentos a prever direitos sociais.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endParaRPr lang="pt-BR" sz="3200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pt-BR" sz="36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Direitos de 2ª geração</a:t>
            </a:r>
            <a:br>
              <a:rPr lang="pt-BR" sz="36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pt-BR" sz="36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Foco: igualdade de condições</a:t>
            </a:r>
            <a:endParaRPr lang="pt-BR" sz="3600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00000"/>
              </a:lnSpc>
              <a:buFontTx/>
              <a:buChar char="-"/>
              <a:defRPr/>
            </a:pPr>
            <a:r>
              <a:rPr lang="pt-BR" sz="3200" b="1" dirty="0" smtClean="0">
                <a:ln w="6350">
                  <a:noFill/>
                </a:ln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Marxismo: </a:t>
            </a:r>
            <a:r>
              <a:rPr lang="pt-BR" sz="3200" dirty="0" smtClean="0">
                <a:ln w="6350">
                  <a:noFill/>
                </a:ln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contestação das relações de igualdade formal do sistema capitalista e demanda por igualdade material formam as bases teóricas dos </a:t>
            </a:r>
            <a:r>
              <a:rPr lang="pt-BR" sz="3200" b="1" dirty="0" smtClean="0">
                <a:ln w="6350">
                  <a:noFill/>
                </a:ln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direitos de 2ª geração: </a:t>
            </a:r>
          </a:p>
          <a:p>
            <a:pPr algn="just">
              <a:lnSpc>
                <a:spcPct val="100000"/>
              </a:lnSpc>
              <a:buFontTx/>
              <a:buChar char="-"/>
              <a:defRPr/>
            </a:pPr>
            <a:endParaRPr lang="pt-BR" sz="3200" dirty="0" smtClean="0">
              <a:ln w="6350">
                <a:noFill/>
              </a:ln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00000"/>
              </a:lnSpc>
              <a:buFont typeface="Wingdings 2" pitchFamily="18" charset="2"/>
              <a:buNone/>
              <a:defRPr/>
            </a:pPr>
            <a:r>
              <a:rPr lang="pt-BR" sz="3200" b="1" dirty="0" smtClean="0">
                <a:ln w="6350">
                  <a:noFill/>
                </a:ln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- Direitos econômicos, sociais e culturais: </a:t>
            </a:r>
            <a:r>
              <a:rPr lang="pt-BR" sz="3200" dirty="0" smtClean="0">
                <a:ln w="6350">
                  <a:noFill/>
                </a:ln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garantidos por meio de prestações estatais.</a:t>
            </a:r>
          </a:p>
          <a:p>
            <a:pPr algn="just">
              <a:lnSpc>
                <a:spcPct val="100000"/>
              </a:lnSpc>
              <a:buFont typeface="Wingdings 2" pitchFamily="18" charset="2"/>
              <a:buNone/>
              <a:defRPr/>
            </a:pPr>
            <a:endParaRPr lang="pt-BR" sz="3200" b="1" dirty="0" smtClean="0">
              <a:ln w="6350">
                <a:noFill/>
              </a:ln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00000"/>
              </a:lnSpc>
              <a:buFont typeface="Wingdings 2" pitchFamily="18" charset="2"/>
              <a:buNone/>
              <a:defRPr/>
            </a:pPr>
            <a:r>
              <a:rPr lang="pt-BR" sz="3200" b="1" dirty="0" smtClean="0">
                <a:ln w="6350">
                  <a:noFill/>
                </a:ln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Principais documentos: </a:t>
            </a:r>
            <a:r>
              <a:rPr lang="pt-BR" sz="3200" dirty="0" smtClean="0">
                <a:ln w="6350">
                  <a:noFill/>
                </a:ln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Constituição Soviética (1917), Constituição Mexicana (1917), Constituição de </a:t>
            </a:r>
            <a:r>
              <a:rPr lang="pt-BR" sz="3200" dirty="0" err="1" smtClean="0">
                <a:ln w="6350">
                  <a:noFill/>
                </a:ln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Weimar</a:t>
            </a:r>
            <a:r>
              <a:rPr lang="pt-BR" sz="3200" dirty="0" smtClean="0">
                <a:ln w="6350">
                  <a:noFill/>
                </a:ln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(1922).</a:t>
            </a:r>
            <a:endParaRPr lang="pt-BR" sz="3200" b="1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defRPr/>
            </a:pP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Os Direitos Humanos No Pós-1948</a:t>
            </a:r>
            <a:endParaRPr lang="pt-BR" sz="3200" b="1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339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0000"/>
              </a:lnSpc>
              <a:buFontTx/>
              <a:buChar char="-"/>
            </a:pP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Violações perpetradas pelo nazismo 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endParaRPr lang="pt-BR" sz="3200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Bomba atômica contra populações civis japonesas</a:t>
            </a:r>
          </a:p>
          <a:p>
            <a:pPr algn="just">
              <a:lnSpc>
                <a:spcPct val="100000"/>
              </a:lnSpc>
              <a:buFont typeface="Wingdings 2" pitchFamily="18" charset="2"/>
              <a:buNone/>
            </a:pPr>
            <a:endParaRPr lang="pt-BR" sz="3200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00000"/>
              </a:lnSpc>
              <a:buFont typeface="Wingdings 2" pitchFamily="18" charset="2"/>
              <a:buNone/>
            </a:pP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 Ruptura com todos os antecedentes de direitos humanos: total negação do valor inato do indivíduo, que poderia ter sido evitada (ou minimizada) pela previsão de proteção internacional. </a:t>
            </a:r>
          </a:p>
          <a:p>
            <a:pPr>
              <a:lnSpc>
                <a:spcPct val="100000"/>
              </a:lnSpc>
            </a:pPr>
            <a:endParaRPr lang="pt-BR" sz="3200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endParaRPr lang="pt-BR" sz="3200" b="1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Professora Maíra Zapater</a:t>
            </a:r>
          </a:p>
          <a:p>
            <a:pPr algn="just">
              <a:buNone/>
            </a:pPr>
            <a:endParaRPr lang="pt-BR" sz="3200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None/>
            </a:pP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Doutoranda em Direitos Humanos (FADUSP)</a:t>
            </a:r>
          </a:p>
          <a:p>
            <a:pPr algn="just">
              <a:buNone/>
            </a:pP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Advogada (PUC-SP)</a:t>
            </a:r>
          </a:p>
          <a:p>
            <a:pPr algn="just">
              <a:buNone/>
            </a:pP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Cientista social (FFLCH-USP)</a:t>
            </a:r>
          </a:p>
          <a:p>
            <a:pPr algn="just">
              <a:buNone/>
            </a:pP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Professora universitária e pesquisadora</a:t>
            </a:r>
            <a:endParaRPr lang="pt-BR" sz="3200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defRPr/>
            </a:pP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Os Direitos Humanos No Pós-1948</a:t>
            </a:r>
            <a:endParaRPr lang="pt-BR" sz="3200" b="1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339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buNone/>
            </a:pPr>
            <a:r>
              <a:rPr lang="pt-BR" sz="2800" i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Arquitetura da Destruição 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(Peter Cohen, 1989)</a:t>
            </a:r>
          </a:p>
          <a:p>
            <a:pPr>
              <a:lnSpc>
                <a:spcPct val="100000"/>
              </a:lnSpc>
              <a:buNone/>
            </a:pPr>
            <a:endParaRPr lang="pt-BR" sz="2800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00000"/>
              </a:lnSpc>
              <a:buNone/>
            </a:pP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Parte 4/10 (a partir de 11min30)</a:t>
            </a:r>
          </a:p>
          <a:p>
            <a:pPr>
              <a:lnSpc>
                <a:spcPct val="100000"/>
              </a:lnSpc>
              <a:buNone/>
            </a:pP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https://www.youtube.com/watch?v=KhZ9fRxB9As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lnSpc>
                <a:spcPct val="100000"/>
              </a:lnSpc>
              <a:buNone/>
            </a:pPr>
            <a:endParaRPr lang="pt-BR" sz="2800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Parte 5/10 (até 3min50)</a:t>
            </a:r>
          </a:p>
          <a:p>
            <a:pPr>
              <a:lnSpc>
                <a:spcPct val="100000"/>
              </a:lnSpc>
              <a:buNone/>
            </a:pPr>
            <a:endParaRPr lang="pt-BR" sz="2800" i="1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00000"/>
              </a:lnSpc>
              <a:buNone/>
            </a:pP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https://www.youtube.com/watch?v=j07V48Fmu-k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defRPr/>
            </a:pP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Os Direitos Humanos No Pós-1948</a:t>
            </a:r>
            <a:endParaRPr lang="pt-BR" sz="3200" b="1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Espaço Reservado para Conteúdo 3" descr="braços campo concentração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916832"/>
            <a:ext cx="8064896" cy="4032448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pt-BR" sz="40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pt-BR" sz="40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pt-BR" sz="40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Os Direitos Humanos No Pós-1948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pt-BR" sz="3200" dirty="0" smtClean="0">
                <a:solidFill>
                  <a:schemeClr val="tx2">
                    <a:lumMod val="7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pt-BR" sz="3200" dirty="0">
              <a:solidFill>
                <a:schemeClr val="tx2">
                  <a:lumMod val="75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315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  <a:buFont typeface="Wingdings 2" pitchFamily="18" charset="2"/>
              <a:buNone/>
            </a:pP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- Criação de sistemas internacionais de proteção aos direitos humanos:</a:t>
            </a:r>
          </a:p>
          <a:p>
            <a:pPr>
              <a:lnSpc>
                <a:spcPct val="100000"/>
              </a:lnSpc>
              <a:buFont typeface="Wingdings 2" pitchFamily="18" charset="2"/>
              <a:buNone/>
            </a:pPr>
            <a:endParaRPr lang="pt-BR" sz="3200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00000"/>
              </a:lnSpc>
              <a:buFont typeface="Wingdings 2" pitchFamily="18" charset="2"/>
              <a:buNone/>
            </a:pP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- </a:t>
            </a: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Sistema global: 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ONU</a:t>
            </a:r>
          </a:p>
          <a:p>
            <a:pPr>
              <a:lnSpc>
                <a:spcPct val="100000"/>
              </a:lnSpc>
              <a:buFont typeface="Wingdings 2" pitchFamily="18" charset="2"/>
              <a:buNone/>
            </a:pPr>
            <a:endParaRPr lang="pt-BR" sz="3200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00000"/>
              </a:lnSpc>
              <a:buFont typeface="Wingdings 2" pitchFamily="18" charset="2"/>
              <a:buNone/>
            </a:pP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- </a:t>
            </a: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Sistemas regionais: 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europeu, interamericano e africano; árabe e asiático (ainda incipientes).</a:t>
            </a:r>
          </a:p>
          <a:p>
            <a:pPr>
              <a:lnSpc>
                <a:spcPct val="100000"/>
              </a:lnSpc>
              <a:buFont typeface="Wingdings 2" pitchFamily="18" charset="2"/>
              <a:buNone/>
            </a:pPr>
            <a:endParaRPr lang="pt-BR" sz="3200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00000"/>
              </a:lnSpc>
              <a:buFont typeface="Wingdings 2" pitchFamily="18" charset="2"/>
              <a:buNone/>
            </a:pP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- Fortalecimento dos sistemas domésticos de proteção aos Direitos Humanos.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pt-BR" sz="36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pt-BR" sz="36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pt-BR" sz="36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Os Direitos Humanos No Pós-1948</a:t>
            </a:r>
            <a:r>
              <a:rPr lang="pt-BR" sz="36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pt-BR" sz="36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pt-BR" sz="3600" b="0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411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00000"/>
              </a:lnSpc>
              <a:buFont typeface="Wingdings 2" pitchFamily="18" charset="2"/>
              <a:buNone/>
            </a:pP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Declaração Universal de Direitos do Homem  (1948)</a:t>
            </a:r>
          </a:p>
          <a:p>
            <a:pPr algn="just">
              <a:lnSpc>
                <a:spcPct val="100000"/>
              </a:lnSpc>
              <a:buFont typeface="Wingdings 2" pitchFamily="18" charset="2"/>
              <a:buNone/>
            </a:pPr>
            <a:endParaRPr lang="pt-BR" sz="3200" b="1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Adotada em 1948, aprovação unânime de 48 Estados (8 abstenções, nenhum voto contra)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endParaRPr lang="pt-BR" sz="3200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Contempla direitos de 1ª geração (arts. 3º a 21) e 2ª geração (arts. 22 a 28) de forma indivisível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endParaRPr lang="pt-BR" sz="3200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00000"/>
              </a:lnSpc>
              <a:buNone/>
            </a:pP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Adoção dos princípios: 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universalidade, indivisibilidade e interdependência.</a:t>
            </a:r>
            <a:endParaRPr lang="pt-BR" sz="3200" b="1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 CARTA INTERNACIONAL DE DIREITOS HUMANOS </a:t>
            </a:r>
            <a:r>
              <a:rPr lang="pt-BR" sz="3200" b="1" i="1" dirty="0" smtClean="0">
                <a:solidFill>
                  <a:schemeClr val="tx2">
                    <a:lumMod val="7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pt-BR" sz="3200" b="1" i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International</a:t>
            </a:r>
            <a:r>
              <a:rPr lang="pt-BR" sz="3200" b="1" i="1" dirty="0" smtClean="0">
                <a:solidFill>
                  <a:schemeClr val="tx2">
                    <a:lumMod val="7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Bill </a:t>
            </a:r>
            <a:r>
              <a:rPr lang="pt-BR" sz="3200" b="1" i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of</a:t>
            </a:r>
            <a:r>
              <a:rPr lang="pt-BR" sz="3200" b="1" i="1" dirty="0" smtClean="0">
                <a:solidFill>
                  <a:schemeClr val="tx2">
                    <a:lumMod val="7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pt-BR" sz="3200" b="1" i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Rights</a:t>
            </a:r>
            <a:r>
              <a:rPr lang="pt-BR" sz="3200" b="1" i="1" dirty="0" smtClean="0">
                <a:solidFill>
                  <a:schemeClr val="tx2">
                    <a:lumMod val="7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pt-BR" sz="3200" b="1" i="1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531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Font typeface="Wingdings 2" pitchFamily="18" charset="2"/>
              <a:buNone/>
            </a:pP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Composta por 3 documentos:</a:t>
            </a:r>
          </a:p>
          <a:p>
            <a:pPr algn="just">
              <a:buFont typeface="Wingdings 2" pitchFamily="18" charset="2"/>
              <a:buNone/>
            </a:pPr>
            <a:endParaRPr lang="pt-BR" sz="3200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Font typeface="Wingdings 2" pitchFamily="18" charset="2"/>
              <a:buNone/>
            </a:pP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- Declaração de 1948;</a:t>
            </a:r>
          </a:p>
          <a:p>
            <a:pPr algn="just">
              <a:buFont typeface="Wingdings 2" pitchFamily="18" charset="2"/>
              <a:buNone/>
            </a:pP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- Pacto dos Direitos Civis e Políticos (1966);</a:t>
            </a:r>
          </a:p>
          <a:p>
            <a:pPr algn="just">
              <a:buFont typeface="Wingdings 2" pitchFamily="18" charset="2"/>
              <a:buNone/>
            </a:pP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- Pacto dos Direitos Econômicos, Sociais e Culturais 	(1966)</a:t>
            </a:r>
          </a:p>
          <a:p>
            <a:pPr algn="just">
              <a:buFont typeface="Wingdings 2" pitchFamily="18" charset="2"/>
              <a:buNone/>
            </a:pPr>
            <a:endParaRPr lang="pt-BR" sz="3200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Font typeface="Wingdings 2" pitchFamily="18" charset="2"/>
              <a:buNone/>
            </a:pP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Origem: 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debates sobre a necessidade da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juridicização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do conteúdo da declaração e sobre prioridades de direitos; contexto da Guerra Fria.</a:t>
            </a:r>
            <a:endParaRPr lang="pt-BR" sz="3200" b="1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FontTx/>
              <a:buChar char="-"/>
            </a:pPr>
            <a:endParaRPr lang="pt-BR" sz="3200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 capitalismo é o melhor meio de assegurar os Direitos Humanos?</a:t>
            </a:r>
            <a:endParaRPr lang="pt-BR" sz="3200" b="1" i="1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Espaço Reservado para Conteúdo 3" descr="nik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988840"/>
            <a:ext cx="6696744" cy="3672408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 socialismo é o melhor meio de assegurar os Direitos Humanos?</a:t>
            </a:r>
            <a:endParaRPr lang="pt-BR" sz="3200" b="1" i="1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Espaço Reservado para Conteúdo 3" descr="China intene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772816"/>
            <a:ext cx="7560840" cy="4248471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 Constituição Federal </a:t>
            </a:r>
            <a:br>
              <a:rPr lang="pt-BR" sz="3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e os Direitos Humanos</a:t>
            </a:r>
            <a:endParaRPr lang="pt-BR" sz="3200" b="1" dirty="0">
              <a:solidFill>
                <a:schemeClr val="tx2">
                  <a:lumMod val="75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5843" name="Espaço Reservado para Conteúdo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92500"/>
          </a:bodyPr>
          <a:lstStyle/>
          <a:p>
            <a:pPr algn="just">
              <a:buFont typeface="Wingdings 2" pitchFamily="18" charset="2"/>
              <a:buNone/>
            </a:pP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CF/88 e os tratados de Direitos Humanos </a:t>
            </a:r>
          </a:p>
          <a:p>
            <a:pPr algn="just">
              <a:buFont typeface="Wingdings 2" pitchFamily="18" charset="2"/>
              <a:buNone/>
            </a:pPr>
            <a:endParaRPr lang="pt-BR" sz="3200" b="1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Font typeface="Wingdings 2" pitchFamily="18" charset="2"/>
              <a:buNone/>
            </a:pP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Conceito de tratado (convenção ou pacto):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acordo de vontades entre Estados e / ou outros sujeitos de Direito Internacional, sob a forma escrita.</a:t>
            </a:r>
          </a:p>
          <a:p>
            <a:pPr algn="just">
              <a:buFont typeface="Wingdings 2" pitchFamily="18" charset="2"/>
              <a:buNone/>
            </a:pPr>
            <a:endParaRPr lang="pt-BR" sz="3200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Font typeface="Wingdings 2" pitchFamily="18" charset="2"/>
              <a:buNone/>
            </a:pP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Assinar um tratado = adequar as atividades dos Três Poderes ao </a:t>
            </a:r>
            <a:r>
              <a:rPr lang="pt-BR" sz="320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seu conteúdo </a:t>
            </a:r>
            <a:endParaRPr lang="pt-BR" sz="3200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Font typeface="Wingdings 2" pitchFamily="18" charset="2"/>
              <a:buNone/>
            </a:pPr>
            <a:endParaRPr lang="pt-BR" sz="3200" b="1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Font typeface="Wingdings 2" pitchFamily="18" charset="2"/>
              <a:buNone/>
            </a:pPr>
            <a:endParaRPr lang="pt-BR" sz="3200" b="1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 Constituição Federal </a:t>
            </a:r>
            <a:br>
              <a:rPr lang="pt-BR" sz="3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e os Direitos </a:t>
            </a: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Humanos: reflexões finais</a:t>
            </a:r>
            <a:endParaRPr lang="pt-BR" sz="3200" b="1" dirty="0">
              <a:solidFill>
                <a:schemeClr val="tx2">
                  <a:lumMod val="75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Espaço Reservado para Conteúdo 3" descr="decl-univ-direitos-humano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844824"/>
            <a:ext cx="7920880" cy="4323184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Constituição Federal </a:t>
            </a:r>
            <a:br>
              <a:rPr lang="pt-BR" sz="32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 os Direitos Humanos: reflexões finais</a:t>
            </a:r>
            <a:endParaRPr lang="pt-BR" sz="3200" b="1" dirty="0">
              <a:solidFill>
                <a:schemeClr val="tx2">
                  <a:lumMod val="75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Espaço Reservado para Conteúdo 3" descr="igualdade materia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772816"/>
            <a:ext cx="6408712" cy="4392488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Você sabe o que são Direitos Humanos?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586536" cy="5069160"/>
          </a:xfrm>
        </p:spPr>
        <p:txBody>
          <a:bodyPr/>
          <a:lstStyle/>
          <a:p>
            <a:pPr>
              <a:buNone/>
            </a:pPr>
            <a:endParaRPr lang="pt-BR" dirty="0"/>
          </a:p>
        </p:txBody>
      </p:sp>
      <p:sp>
        <p:nvSpPr>
          <p:cNvPr id="4" name="Texto explicativo em forma de nuvem 3"/>
          <p:cNvSpPr/>
          <p:nvPr/>
        </p:nvSpPr>
        <p:spPr>
          <a:xfrm>
            <a:off x="179512" y="1556792"/>
            <a:ext cx="2736304" cy="208823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solidFill>
                  <a:schemeClr val="tx2">
                    <a:lumMod val="50000"/>
                  </a:schemeClr>
                </a:solidFill>
              </a:rPr>
              <a:t>Quem é “do” Direitos Humanos?</a:t>
            </a:r>
            <a:endParaRPr lang="pt-BR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o explicativo em forma de nuvem 5"/>
          <p:cNvSpPr/>
          <p:nvPr/>
        </p:nvSpPr>
        <p:spPr>
          <a:xfrm>
            <a:off x="1979712" y="3284984"/>
            <a:ext cx="3866728" cy="273630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solidFill>
                  <a:schemeClr val="tx2">
                    <a:lumMod val="50000"/>
                  </a:schemeClr>
                </a:solidFill>
              </a:rPr>
              <a:t>Como faz pra chamar os Direitos Humanos?</a:t>
            </a:r>
            <a:endParaRPr lang="pt-BR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xto explicativo em forma de nuvem 6"/>
          <p:cNvSpPr/>
          <p:nvPr/>
        </p:nvSpPr>
        <p:spPr>
          <a:xfrm>
            <a:off x="3563888" y="1556792"/>
            <a:ext cx="3240360" cy="144016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Direitos Humanos pra humanos direitos!</a:t>
            </a:r>
            <a:endParaRPr lang="pt-BR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Texto explicativo em forma de nuvem 7"/>
          <p:cNvSpPr/>
          <p:nvPr/>
        </p:nvSpPr>
        <p:spPr>
          <a:xfrm>
            <a:off x="6444208" y="3645024"/>
            <a:ext cx="2520280" cy="273630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2">
                    <a:lumMod val="50000"/>
                  </a:schemeClr>
                </a:solidFill>
              </a:rPr>
              <a:t>Na teoria, Direitos Humanos é muito bonito, mas na prática, sou contra.</a:t>
            </a:r>
            <a:endParaRPr lang="pt-BR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6" grpId="0" build="p" animBg="1"/>
      <p:bldP spid="7" grpId="0" build="p" animBg="1"/>
      <p:bldP spid="8" grpId="0" build="p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Maíra Zapater</a:t>
            </a:r>
          </a:p>
          <a:p>
            <a:pPr algn="just">
              <a:buNone/>
            </a:pPr>
            <a:endParaRPr lang="pt-BR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None/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Email para contato:</a:t>
            </a:r>
          </a:p>
          <a:p>
            <a:pPr algn="just">
              <a:buNone/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maira.zapater@gmail.com</a:t>
            </a:r>
            <a:endParaRPr lang="pt-BR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None/>
            </a:pPr>
            <a:endParaRPr lang="pt-BR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None/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Blog:</a:t>
            </a:r>
          </a:p>
          <a:p>
            <a:pPr algn="just">
              <a:buNone/>
            </a:pPr>
            <a:r>
              <a:rPr lang="pt-BR" dirty="0" err="1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deunatv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.wordpress.com </a:t>
            </a:r>
            <a:endParaRPr lang="pt-BR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 que são Direitos Humanos?</a:t>
            </a:r>
            <a:endParaRPr lang="pt-BR" dirty="0"/>
          </a:p>
        </p:txBody>
      </p:sp>
      <p:pic>
        <p:nvPicPr>
          <p:cNvPr id="4" name="Espaço Reservado para Conteúdo 3" descr="direitos humanos bastão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2132856"/>
            <a:ext cx="6912768" cy="3816424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 que são Direitos Humanos?</a:t>
            </a:r>
            <a:endParaRPr lang="pt-BR" dirty="0"/>
          </a:p>
        </p:txBody>
      </p:sp>
      <p:pic>
        <p:nvPicPr>
          <p:cNvPr id="4" name="Espaço Reservado para Conteúdo 3" descr="direitos humanos bastão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772816"/>
            <a:ext cx="7488831" cy="432048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endParaRPr lang="pt-BR" sz="3200" b="0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 I. </a:t>
            </a: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Antecedentes Históricos</a:t>
            </a:r>
            <a:endParaRPr lang="pt-BR" sz="3200" b="1" i="1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099" name="Rectangle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Wingdings 2" pitchFamily="18" charset="2"/>
              <a:buNone/>
            </a:pPr>
            <a:r>
              <a:rPr lang="pt-BR" sz="36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“Os Direitos Humanos não são um dado, mas um </a:t>
            </a:r>
            <a:r>
              <a:rPr lang="pt-BR" sz="36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construído</a:t>
            </a:r>
            <a:r>
              <a:rPr lang="pt-BR" sz="36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.” (Hannah </a:t>
            </a:r>
            <a:r>
              <a:rPr lang="pt-BR" sz="3600" dirty="0" err="1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Arendt</a:t>
            </a:r>
            <a:r>
              <a:rPr lang="pt-BR" sz="36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</a:p>
          <a:p>
            <a:pPr algn="just">
              <a:lnSpc>
                <a:spcPct val="100000"/>
              </a:lnSpc>
              <a:buFont typeface="Wingdings 2" pitchFamily="18" charset="2"/>
              <a:buNone/>
            </a:pPr>
            <a:endParaRPr lang="pt-BR" sz="3600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00000"/>
              </a:lnSpc>
              <a:buFont typeface="Wingdings 2" pitchFamily="18" charset="2"/>
              <a:buNone/>
            </a:pPr>
            <a:endParaRPr lang="pt-BR" sz="3600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00000"/>
              </a:lnSpc>
              <a:buFont typeface="Wingdings 2" pitchFamily="18" charset="2"/>
              <a:buNone/>
            </a:pPr>
            <a:r>
              <a:rPr lang="pt-BR" sz="36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Precedentes na civilização greco-romana e na tradição judaico-cristã.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endParaRPr lang="pt-BR" sz="3200" b="0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100000"/>
              </a:lnSpc>
              <a:spcAft>
                <a:spcPts val="0"/>
              </a:spcAft>
              <a:defRPr/>
            </a:pP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 </a:t>
            </a: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Como foi esta construção?</a:t>
            </a:r>
            <a:br>
              <a:rPr lang="pt-BR" sz="3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Revolução Francesa - 1789</a:t>
            </a:r>
            <a:endParaRPr lang="pt-BR" sz="3200" b="1" dirty="0" smtClean="0">
              <a:solidFill>
                <a:schemeClr val="tx2">
                  <a:lumMod val="75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lnSpc>
                <a:spcPct val="100000"/>
              </a:lnSpc>
              <a:defRPr/>
            </a:pPr>
            <a:endParaRPr lang="pt-BR" sz="3200" b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C:\Users\Maíra\Documents\Aulas e palestras Maíra\Aulas de Direitos Humanos\Curso ILP noções DHs\Liberdade-igualdade-e-fraternidade-imagem-destacada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95536" y="1628800"/>
            <a:ext cx="8352928" cy="475252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endParaRPr lang="pt-BR" sz="3200" b="0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100000"/>
              </a:lnSpc>
              <a:spcAft>
                <a:spcPts val="0"/>
              </a:spcAft>
              <a:defRPr/>
            </a:pP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 </a:t>
            </a: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Como foi esta construção?</a:t>
            </a:r>
            <a:br>
              <a:rPr lang="pt-BR" sz="3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Revolução Francesa - 1789</a:t>
            </a:r>
            <a:endParaRPr lang="pt-BR" sz="3200" b="1" dirty="0" smtClean="0">
              <a:solidFill>
                <a:schemeClr val="tx2">
                  <a:lumMod val="75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lnSpc>
                <a:spcPct val="100000"/>
              </a:lnSpc>
              <a:defRPr/>
            </a:pPr>
            <a:endParaRPr lang="pt-BR" sz="3200" b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"/>
          </p:nvPr>
        </p:nvGraphicFramePr>
        <p:xfrm>
          <a:off x="683568" y="16288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endParaRPr lang="pt-BR" sz="3200" b="0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100000"/>
              </a:lnSpc>
              <a:spcAft>
                <a:spcPts val="0"/>
              </a:spcAft>
              <a:defRPr/>
            </a:pP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 </a:t>
            </a: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Como foi esta construção?</a:t>
            </a:r>
            <a:br>
              <a:rPr lang="pt-BR" sz="3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Revolução Francesa - 1789</a:t>
            </a:r>
            <a:endParaRPr lang="pt-BR" sz="3200" b="1" dirty="0" smtClean="0">
              <a:solidFill>
                <a:schemeClr val="tx2">
                  <a:lumMod val="75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lnSpc>
                <a:spcPct val="100000"/>
              </a:lnSpc>
              <a:defRPr/>
            </a:pPr>
            <a:endParaRPr lang="pt-BR" sz="3200" b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C:\Users\Maíra\Documents\Aulas e palestras Maíra\Aulas de Direitos Humanos\Curso ILP noções DHs\Liberdade-igualdade-e-fraternidade-imagem-destacada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331640" y="1772816"/>
            <a:ext cx="6408712" cy="446449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721</TotalTime>
  <Words>527</Words>
  <Application>Microsoft Office PowerPoint</Application>
  <PresentationFormat>Apresentação na tela (4:3)</PresentationFormat>
  <Paragraphs>127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1" baseType="lpstr">
      <vt:lpstr>Mediano</vt:lpstr>
      <vt:lpstr>VOCÊ SABE O QUE SÃO DIREITOS HUMANOS?</vt:lpstr>
      <vt:lpstr>Slide 2</vt:lpstr>
      <vt:lpstr>Você sabe o que são Direitos Humanos?</vt:lpstr>
      <vt:lpstr>O que são Direitos Humanos?</vt:lpstr>
      <vt:lpstr>O que são Direitos Humanos?</vt:lpstr>
      <vt:lpstr>   I. Antecedentes Históricos</vt:lpstr>
      <vt:lpstr>   Como foi esta construção? A Revolução Francesa - 1789 </vt:lpstr>
      <vt:lpstr>   Como foi esta construção? A Revolução Francesa - 1789 </vt:lpstr>
      <vt:lpstr>   Como foi esta construção? A Revolução Francesa - 1789 </vt:lpstr>
      <vt:lpstr>Direitos de 1ª geração</vt:lpstr>
      <vt:lpstr>Direitos de 1ª geração Foco: igualdade perante a lei </vt:lpstr>
      <vt:lpstr>Consequências econômicas:  A Revolução Industrial e a igualdade formal</vt:lpstr>
      <vt:lpstr>Consequências econômicas:  A Revolução Industrial e a igualdade formal</vt:lpstr>
      <vt:lpstr>Consequências econômicas:  A Revolução Industrial e a igualdade formal</vt:lpstr>
      <vt:lpstr>Consequências econômicas:  A Revolução Industrial e a igualdade formal</vt:lpstr>
      <vt:lpstr>Consequências econômicas:  A Revolução Industrial e a igualdade formal</vt:lpstr>
      <vt:lpstr>Direitos de 2ª geração</vt:lpstr>
      <vt:lpstr>Direitos de 2ª geração Foco: igualdade de condições</vt:lpstr>
      <vt:lpstr>Os Direitos Humanos No Pós-1948</vt:lpstr>
      <vt:lpstr>Os Direitos Humanos No Pós-1948</vt:lpstr>
      <vt:lpstr>Os Direitos Humanos No Pós-1948</vt:lpstr>
      <vt:lpstr> Os Direitos Humanos No Pós-1948 </vt:lpstr>
      <vt:lpstr> Os Direitos Humanos No Pós-1948 </vt:lpstr>
      <vt:lpstr>A CARTA INTERNACIONAL DE DIREITOS HUMANOS (International Bill of Rights)</vt:lpstr>
      <vt:lpstr>O capitalismo é o melhor meio de assegurar os Direitos Humanos?</vt:lpstr>
      <vt:lpstr>O socialismo é o melhor meio de assegurar os Direitos Humanos?</vt:lpstr>
      <vt:lpstr>A Constituição Federal  e os Direitos Humanos</vt:lpstr>
      <vt:lpstr>A Constituição Federal  e os Direitos Humanos: reflexões finais</vt:lpstr>
      <vt:lpstr>A Constituição Federal  e os Direitos Humanos: reflexões finais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DECLARAÇÃO UNIVERSAL DE DIREITOS HUMANOS E A CONSTITUIÇÃO DE 1988</dc:title>
  <dc:creator>Maíra</dc:creator>
  <cp:lastModifiedBy>Lenovo</cp:lastModifiedBy>
  <cp:revision>47</cp:revision>
  <dcterms:created xsi:type="dcterms:W3CDTF">2014-02-13T22:12:40Z</dcterms:created>
  <dcterms:modified xsi:type="dcterms:W3CDTF">2014-10-01T20:39:56Z</dcterms:modified>
</cp:coreProperties>
</file>